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48"/>
  </p:notesMasterIdLst>
  <p:handoutMasterIdLst>
    <p:handoutMasterId r:id="rId49"/>
  </p:handoutMasterIdLst>
  <p:sldIdLst>
    <p:sldId id="297" r:id="rId2"/>
    <p:sldId id="1339" r:id="rId3"/>
    <p:sldId id="1368" r:id="rId4"/>
    <p:sldId id="1369" r:id="rId5"/>
    <p:sldId id="1340" r:id="rId6"/>
    <p:sldId id="1370" r:id="rId7"/>
    <p:sldId id="1371" r:id="rId8"/>
    <p:sldId id="1372" r:id="rId9"/>
    <p:sldId id="1341" r:id="rId10"/>
    <p:sldId id="1342" r:id="rId11"/>
    <p:sldId id="1343" r:id="rId12"/>
    <p:sldId id="1344" r:id="rId13"/>
    <p:sldId id="1345" r:id="rId14"/>
    <p:sldId id="1346" r:id="rId15"/>
    <p:sldId id="1347" r:id="rId16"/>
    <p:sldId id="1348" r:id="rId17"/>
    <p:sldId id="1349" r:id="rId18"/>
    <p:sldId id="1350" r:id="rId19"/>
    <p:sldId id="1351" r:id="rId20"/>
    <p:sldId id="1352" r:id="rId21"/>
    <p:sldId id="1353" r:id="rId22"/>
    <p:sldId id="1354" r:id="rId23"/>
    <p:sldId id="1355" r:id="rId24"/>
    <p:sldId id="1356" r:id="rId25"/>
    <p:sldId id="1357" r:id="rId26"/>
    <p:sldId id="1358" r:id="rId27"/>
    <p:sldId id="1359" r:id="rId28"/>
    <p:sldId id="1360" r:id="rId29"/>
    <p:sldId id="1361" r:id="rId30"/>
    <p:sldId id="1362" r:id="rId31"/>
    <p:sldId id="1363" r:id="rId32"/>
    <p:sldId id="1364" r:id="rId33"/>
    <p:sldId id="1365" r:id="rId34"/>
    <p:sldId id="1366" r:id="rId35"/>
    <p:sldId id="1367" r:id="rId36"/>
    <p:sldId id="1373" r:id="rId37"/>
    <p:sldId id="1374" r:id="rId38"/>
    <p:sldId id="1375" r:id="rId39"/>
    <p:sldId id="1376" r:id="rId40"/>
    <p:sldId id="1377" r:id="rId41"/>
    <p:sldId id="1378" r:id="rId42"/>
    <p:sldId id="1379" r:id="rId43"/>
    <p:sldId id="1380" r:id="rId44"/>
    <p:sldId id="1381" r:id="rId45"/>
    <p:sldId id="1293" r:id="rId46"/>
    <p:sldId id="1149" r:id="rId47"/>
  </p:sldIdLst>
  <p:sldSz cx="9144000" cy="5715000" type="screen16x1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/>
    <p:restoredTop sz="90259"/>
  </p:normalViewPr>
  <p:slideViewPr>
    <p:cSldViewPr>
      <p:cViewPr varScale="1">
        <p:scale>
          <a:sx n="122" d="100"/>
          <a:sy n="122" d="100"/>
        </p:scale>
        <p:origin x="1456" y="19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4"/>
    </inkml:context>
    <inkml:brush xml:id="br0">
      <inkml:brushProperty name="width" value="0.05" units="cm"/>
      <inkml:brushProperty name="height" value="0.05" units="cm"/>
      <inkml:brushProperty name="color" value="#2C7BED"/>
    </inkml:brush>
  </inkml:definitions>
  <inkml:trace contextRef="#ctx0" brushRef="#br0">0 1 24575,'12'0'0,"1"4"0,-2 0 0,2 2 0,-2 2 0,1 0 0,0 1 0,-1-1 0,-1-1 0,-2-1 0,1 0 0,1 1 0,1 1 0,0 0 0,-1 1 0,-2-3 0,-3-1 0,-1-2 0,-2 1 0,1 1 0,-2-1 0,0-1 0,3 1 0,0-1 0,3 1 0,0 2 0,1 0 0,-1 1 0,3 1 0,0 0 0,1 0 0,0 1 0,1 0 0,-1 1 0,-1-1 0,-2-2 0,0 1 0,1 1 0,-1-1 0,1 0 0,-2 0 0,-1-1 0,-1-1 0,-1-1 0,-2-1 0,-1 0 0,1 1 0,0 0 0,0 0 0,1-1 0,0 0 0,-1 0 0,0 0 0,0 2 0,0-1 0,0 2 0,0-1 0,0 0 0,0-1 0,0 1 0,0 0 0,0 2 0,0 1 0,1 1 0,-1 0 0,0-2 0,-1-2 0,-1-1 0,0-1 0,0 1 0,2-2 0,0 1 0,0 0 0,-1 2 0,-1 0 0,0 1 0,0 1 0,1 1 0,1 1 0,0-2 0,0 0 0,-2-2 0,0-3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5"/>
    </inkml:context>
    <inkml:brush xml:id="br0">
      <inkml:brushProperty name="width" value="0.05" units="cm"/>
      <inkml:brushProperty name="height" value="0.05" units="cm"/>
      <inkml:brushProperty name="color" value="#2C7BED"/>
    </inkml:brush>
  </inkml:definitions>
  <inkml:trace contextRef="#ctx0" brushRef="#br0">46 37 24575,'0'24'0,"0"-1"0,0-3 0,0-3 0,2-2 0,0-2 0,0 0 0,0-3 0,-2-3 0,0-2 0,1 0 0,1-1 0,0 0 0,-1-1 0,0 0 0,-1 2 0,0 2 0,0 3 0,2 2 0,0 1 0,0 2 0,1-4 0,-1-2 0,0-2 0,-1-2 0,1 2 0,0 0 0,0 0 0,0-1 0,-1-2 0,1 0 0,-1 1 0,1 1 0,0 0 0,0 0 0,1-2 0,-2-2 0,-1-5 0,0-5 0,0-3 0,0-5 0,0-2 0,-2 0 0,0-1 0,-2 4 0,1 1 0,1 3 0,0 2 0,0-1 0,0-2 0,0 0 0,1 1 0,-1 2 0,0 3 0,0 1 0,-2-3 0,1-2 0,-1-3 0,-2-3 0,0 1 0,1 1 0,-2 1 0,2 2 0,-1-1 0,1 1 0,-2 0 0,2 1 0,2 4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6"/>
    </inkml:context>
    <inkml:brush xml:id="br0">
      <inkml:brushProperty name="width" value="0.05" units="cm"/>
      <inkml:brushProperty name="height" value="0.05" units="cm"/>
      <inkml:brushProperty name="color" value="#2C7BED"/>
    </inkml:brush>
  </inkml:definitions>
  <inkml:trace contextRef="#ctx0" brushRef="#br0">1 1 24575,'5'3'0,"0"-1"0,3 0 0,1-2 0,0 0 0,0 0 0,1 0 0,1 0 0,-2 0 0,-3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0 24575,'-7'0'0,"3"0"0,2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579 158 24575,'-18'0'0,"-14"0"0,-5 0 0,-5 0 0,4 0 0,12 0 0,7 0 0,18 0 0,11 0 0,10 0 0,9 0 0,9 0 0,13 0 0,10 0 0,5 0 0,2 0 0,-3-1 0,-6-1 0,-9 0 0,-9-1 0,-6 2 0,-6 1 0,-6 0 0,-8 0 0,-6 2 0,-7 1 0,-4 2 0,-9 4 0,-13 5 0,-14 6 0,-18 6 0,-9 1 0,-4-3 0,3-2 0,11-4 0,16-3 0,16-5 0,12-3 0,8-3 0,5-1 0,6-2 0,3-1 0,7-2 0,2-3 0,-1-2 0,0-2 0,-3 1 0,-4 1 0,-7 2 0,-12 7 0,-9 3 0,-10 6 0,-8 1 0,-6 1 0,-6 3 0,-2 0 0,0 2 0,5 0 0,2 0 0,3-3 0,6 0 0,4-1 0,6 0 0,3 0 0,3 0 0,3-2 0,0 0 0,-4 2 0,0-1 0,-1 1 0,0-1 0,4-1 0,3-4 0,3-1 0,4-4 0,2 1 0,0 1 0,-2-1 0,-1 0 0,-1-4 0,2-2 0,3-4 0,1-5 0,0-8 0,0-5 0,3-5 0,5-5 0,7-4 0,8-7 0,6-4 0,6-4 0,2-1 0,-3 3 0,0 6 0,-4 7 0,-1 4 0,-1 4 0,-3 4 0,0 6 0,-3 6 0,-3 4 0,-1 3 0,-3 1 0,1 1 0,-1 2 0,1 1 0,1 1 0,2 1 0,2 0 0,1 0 0,-2 0 0,-1 0 0,-2 0 0,-3 0 0,-4 2 0,-5 1 0,-3 3 0,-2 4 0,0 3 0,-2 3 0,-4 2 0,-7 0 0,-5 0 0,-5 0 0,-3 2 0,-6 3 0,-4 2 0,-1-1 0,2 0 0,5-3 0,3-2 0,4-1 0,3-2 0,4 0 0,3-3 0,0 1 0,-1-1 0,1 1 0,-1 2 0,1-1 0,-1 1 0,-2 2 0,2 0 0,0 1 0,1 0 0,0 0 0,-1 2 0,2-3 0,0 0 0,0-2 0,2-1 0,1-1 0,2-1 0,1-2 0,1-1 0,-3-1 0,-1 2 0,-1 1 0,-1 1 0,1 1 0,0-1 0,0-1 0,2-2 0,2-2 0,2-3 0,2-4 0,0-4 0,1-3 0,3-2 0,4-6 0,2-2 0,4-4 0,1 0 0,0 2 0,0 1 0,1 1 0,0 1 0,2 2 0,2 3 0,0 1 0,-1 1 0,0 3 0,-1-1 0,-2 2 0,-1 2 0,-4 1 0,-3 1 0,-3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0 252 24575,'6'13'0,"12"5"0,18 7 0,21 3 0,15 1 0,7-3 0,-5-7 0,-7-6 0,-10-6 0,-11-5 0,-5-1 0,-4-1 0,-5 0 0,0-5 0,-1-5 0,2-5 0,1-2 0,-4 6 0,-5 4 0,-6 5 0,-5 2 0,-5 2 0,-4 4 0,-3 2 0,-11 4 0,-15 7 0,-21 7 0,-23 9 0,-12 2 0,-1-4 0,10-6 0,15-9 0,15-8 0,17-4 0,10-6 0,9-4 0,4-1 0,2-6 0,6-4 0,9-8 0,15-12 0,17-10 0,13-11 0,10-9 0,0 2 0,-8 7 0,-8 8 0,-12 13 0,-9 9 0,-8 8 0,-8 7 0,-6 6 0,-5 3 0,-5 6 0,-5 2 0,-7 5 0,-9 3 0,-8 3 0,-5 4 0,-4 0 0,-6 2 0,-9 2 0,-6 1 0,3 0 0,10-3 0,15-6 0,12-8 0,8-3 0,4-3 0,0 0 0,-3 3 0,-8 3 0,-6 1 0,-1-1 0,2-2 0,8-4 0,7-4 0,4-6 0,2-3 0,6-8 0,7-6 0,8-2 0,12-5 0,8 0 0,11-3 0,12-3 0,7-2 0,-1 4 0,-6 6 0,-15 9 0,-14 8 0,-13 6 0,-8 3 0,-4 2 0,-4 1 0,-2 0 0,3 0 0,2 0 0,6 0 0,9-2 0,6-2 0,1 0 0,-4-1 0,-7 3 0,-7 2 0,-5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416 483 24575,'19'0'0,"6"0"0,5 0 0,-2 0 0,-5 0 0,-8 0 0,-5 1 0,-5 5 0,-6 4 0,-15 7 0,-19 8 0,-22 7 0,-17 3 0,0-3 0,8-8 0,16-8 0,18-8 0,13-4 0,6-2 0,-2 2 0,-3 1 0,-5 0 0,-1 1 0,1-1 0,6-3 0,7-1 0,6-5 0,4-6 0,0-4 0,0-3 0,4 0 0,5 1 0,3-1 0,6-1 0,4-1 0,3 1 0,6-1 0,5 0 0,4-1 0,1 0 0,-1 4 0,-5 3 0,-7 4 0,-6 3 0,-2 0 0,1 0 0,1-2 0,0 0 0,-2 1 0,-3 3 0,-5 0 0,-3 2 0,0-1 0,0 0 0,2 1 0,0 0 0,-4 4 0,-7 4 0,-9 6 0,-11 4 0,-16 5 0,-14 0 0,-12 3 0,-3 1 0,8-3 0,-1 1 0,6-2 0,10-5 0,9-5 0,20-10 0,8-7 0,4-3 0,6-5 0,3-3 0,6-4 0,2-1 0,1 1 0,3-1 0,4-1 0,7-3 0,1 2 0,-1 4 0,-6 5 0,-8 7 0,-8 4 0,-3 1 0,-2 1 0,3-1 0,3-3 0,4-3 0,1-1 0,0 1 0,-5 1 0,-8 5 0,-7 1 0,-12 2 0,-10 0 0,-8 0 0,-6 0 0,0 0 0,1 0 0,3-1 0,6-3 0,7-3 0,8-1 0,8 0 0,4 1 0,3 1 0,1-1 0,0 0 0,3-1 0,5-3 0,8 1 0,11-1 0,8 1 0,3 1 0,3 1 0,-3 1 0,-1 0 0,-3 0 0,-1-1 0,-1 2 0,-3-1 0,-4 3 0,-4 1 0,-9 1 0,-14 2 0,-8 0 0,-14 0 0,-8 0 0,-4 0 0,-6 0 0,2 0 0,1 0 0,5 0 0,4 0 0,4 0 0,5 0 0,6 0 0,5 0 0,4-2 0,2 0 0,0 0 0,-4 1 0,-1 1 0,-3-2 0,-2 0 0,-2-2 0,0-1 0,4 0 0,4 0 0,4 1 0,3 0 0,1 0 0,0-1 0,0 0 0,1-1 0,2 1 0,5-1 0,4-1 0,4 0 0,7 0 0,5-2 0,2 0 0,1 1 0,-3 0 0,-3 2 0,-4 2 0,-7 2 0,-5 2 0,-4 0 0,-1 0 0,-2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103 386 24575,'33'-7'0,"9"-5"0,11-5 0,-2-2 0,-11 5 0,-11 6 0,-11 5 0,-6 2 0,-3-2 0,1-3 0,1-1 0,1 1 0,-3 2 0,-2 2 0,-5 2 0,-11 0 0,-8 2 0,-22 6 0,-11 4 0,-12 3 0,1-3 0,8-6 0,11-4 0,13-2 0,12 0 0,7 0 0,4 0 0,1 0 0,-2 0 0,-1-2 0,0-1 0,0-1 0,3-1 0,3-1 0,0-2 0,2-3 0,1-3 0,3-4 0,4 0 0,7-2 0,9-2 0,10-8 0,9-5 0,7-2 0,3 1 0,-7 8 0,-9 9 0,-10 8 0,-10 7 0,-3 2 0,-2 1 0,-1 1 0,2 0 0,1 0 0,-1 0 0,-2 0 0,-4 0 0,-3 2 0,-2 4 0,-2 3 0,-1 5 0,-7 7 0,-8 5 0,-10 7 0,-6 0 0,-4 1 0,-1-1 0,-1 0 0,3-1 0,4-2 0,6-4 0,8-6 0,6-6 0,5-7 0,2-1 0,1-1 0,0-1 0,1-2 0,0-4 0,0-2 0,3-1 0,4-5 0,6-6 0,10-6 0,11-6 0,11-2 0,11-3 0,13-3 0,6-1 0,-1 1 0,-11 6 0,-17 7 0,-15 9 0,-14 8 0,-7 5 0,-5 4 0,-5 1 0,0 3 0,0-3 0,2-1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462 508 24575,'-8'0'0,"1"-1"0,-7-1 0,-2-2 0,-6-1 0,-4-5 0,0-4 0,1-3 0,5 2 0,6 3 0,6 2 0,5 3 0,3 1 0,0-1 0,0 1 0,0 1 0,1 1 0,4 1 0,7 3 0,13 0 0,18 0 0,15 1 0,10 6 0,-2 5 0,-9 4 0,-11 2 0,-12-1 0,-9-1 0,-5 0 0,-5-3 0,-4-2 0,-5-4 0,-6-3 0,-6-3 0,-7-1 0,-11 0 0,-10 0 0,-9 0 0,-2-2 0,3-3 0,4-4 0,6-3 0,4 0 0,5 0 0,3 0 0,3 0 0,3-1 0,1-1 0,1 0 0,0 0 0,1 3 0,-1-1 0,1 0 0,0-1 0,1 1 0,-3-1 0,-3-1 0,-4-4 0,-2-3 0,0-1 0,0-1 0,-1 2 0,2 5 0,1 2 0,2 0 0,5 2 0,1 0 0,3 3 0,2 3 0,2 1 0,-1 2 0,3-2 0,-1-1 0,-1-1 0,-2-1 0,-2 1 0,1-2 0,3 2 0,2 1 0,3 0 0,0 2 0,0 0 0,0 0 0,0 0 0,0-1 0,2 0 0,3 0 0,7 0 0,9 1 0,7 2 0,5 0 0,-1 2 0,-2 0 0,-2 0 0,-4 0 0,-3 0 0,-3 1 0,-3 3 0,-3 1 0,-2 1 0,-1 0 0,-1-2 0,1-1 0,-3 0 0,-1 1 0,-1 0 0,-1-1 0,1 1 0,1 0 0,2 1 0,1 1 0,0 2 0,-1-2 0,-2-1 0,-1 0 0,-2 0 0,3 2 0,1 2 0,2 1 0,0 1 0,-1 1 0,0 2 0,-1 1 0,0 0 0,0 0 0,-3-3 0,1-2 0,0-3 0,-2-1 0,1 1 0,-1-2 0,0 0 0,0-2 0,-1-1 0,1 0 0,1 0 0,2-1 0,2 3 0,3 1 0,-1 1 0,1 2 0,-2-2 0,-1 0 0,-2 0 0,0 0 0,1 0 0,2 2 0,0 0 0,0 0 0,-2-3 0,-2-2 0,1 0 0,1 1 0,1-1 0,1 1 0,-2 0 0,-1-1 0,0 1 0,1 1 0,1 0 0,2 1 0,2 0 0,-1 0 0,-2 1 0,-2-2 0,-2 0 0,-1 1 0,-1 0 0,-2 1 0,0 0 0,-2-1 0,-3-3 0,-8-1 0,-7-2 0,-8 0 0,-2-2 0,0-2 0,0-3 0,3-2 0,2 0 0,4-1 0,2 1 0,2 1 0,3-2 0,1 0 0,1 0 0,0 0 0,0 1 0,1-1 0,0 1 0,2-1 0,0 2 0,3 1 0,0 0 0,-2 0 0,-4-3 0,-4-2 0,-2-1 0,1 2 0,4 2 0,5 2 0,3 2 0,0 0 0,-1-1 0,0 0 0,1 1 0,-1 2 0,1 2 0,-3 0 0,1 0 0,-2-1 0,-3-1 0,-1 0 0,0 1 0,5 0 0,4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5470.04688"/>
      <inkml:brushProperty name="anchorY" value="-61604.58594"/>
      <inkml:brushProperty name="scaleFactor" value="0.5"/>
    </inkml:brush>
  </inkml:definitions>
  <inkml:trace contextRef="#ctx0" brushRef="#br0">150 301 24575,'2'-5'0,"4"7"0,4 5 0,0 5 0,-2 0 0,-3-1 0,-1 1 0,0 2 0,-1 1 0,1-1 0,-2-4 0,0-2 0,-1-1 0,1 3 0,2 3 0,2 4 0,-1 3 0,1 3 0,0-1 0,0-2 0,0-4 0,-3-6 0,-1-2 0,-2-3 0,2 1 0,2 2 0,2 4 0,0 2 0,0 1 0,-3-3 0,1-4 0,-1-3 0,-1-1 0,2 2 0,-1 1 0,1-1 0,-1-2 0,-2-9 0,-3-6 0,-5-11 0,-4-7 0,-6-6 0,-3-4 0,0 2 0,3 3 0,2 3 0,2 3 0,0 3 0,1 4 0,2 3 0,1 3 0,-1-1 0,-2 1 0,-1-3 0,-3-2 0,0 0 0,2 0 0,1 2 0,3 5 0,2-1 0,-1-1 0,1 0 0,1-1 0,2 4 0,6 4 0,12 4 0,10 5 0,21 11 0,19 12 0,10 9 0,8 5 0,-13-4 0,-19-5 0,-17-6 0,-11-6 0,-5-5 0,-1-2 0,1-2 0,-1 0 0,1 1 0,-1 1 0,1 1 0,-2 0 0,-2-4 0,-2-2 0,-4-3 0,0-2 0,-2 0 0,2 0 0,2 0 0,3 0 0,7 0 0,6 0 0,4 0 0,0 0 0,-1 0 0,-1-1 0,-4-3 0,-1-3 0,-4 0 0,-4 1 0,-3-1 0,-5 2 0,-3-1 0,1-4 0,1-2 0,1-4 0,2-2 0,0 0 0,-1 2 0,-2 4 0,-1 2 0,-1 3 0,0 0 0,-1-2 0,-1-2 0,0-1 0,0 1 0,0 2 0,0 3 0,0 1 0,0 0 0,1-5 0,1-3 0,0 1 0,0 1 0,-1 4 0,-1 3 0,0-2 0,0 0 0,0-3 0,0-1 0,0 0 0,0 1 0,-1 2 0,-1 3 0,-1 2 0,-2 2 0,0 0 0,-1 2 0,1 6 0,-2 6 0,0 8 0,-4 6 0,-2 7 0,-3 7 0,-4 5 0,0-1 0,2-8 0,3-8 0,6-8 0,2-7 0,1-1 0,0-2 0,-1-1 0,-1-2 0,2-3 0,3-3 0,1-4 0,2-3 0,0-3 0,1-6 0,1-6 0,4-7 0,2-2 0,3-1 0,-1 0 0,2-1 0,1-5 0,3-1 0,1-2 0,0 4 0,-1 4 0,-3 8 0,-1 3 0,-4 6 0,-1 3 0,-1 3 0,-3 3 0,1 0 0,-1-1 0,2-1 0,0-1 0,0 1 0,-1 2 0,-2 2 0,-1 7 0,-2 3 0,-6 8 0,-6 8 0,-10 6 0,-7 9 0,-2 1 0,1-1 0,3-4 0,3-5 0,-1-3 0,3-2 0,0 0 0,4-2 0,3-3 0,3-4 0,6-3 0,3-4 0,3-6 0,1-5 0,0-3 0,3-6 0,3-4 0,4-7 0,4-7 0,1-3 0,2-2 0,2-1 0,0 1 0,1 3 0,-2 4 0,-2 3 0,0 4 0,-1 3 0,-3 4 0,-3 4 0,-4 6 0,-4 3 0,0 5 0,-1 6 0,-2 7 0,-2 5 0,-5 7 0,-4 4 0,-2 1 0,-5 2 0,0 0 0,-1-5 0,1-3 0,1-3 0,2-4 0,2-3 0,1-2 0,2-3 0,3-3 0,1-5 0,4-2 0,2-2 0,0 0 0,0 1 0,0 1 0,-1 1 0,-3 5 0,-6 1 0,-7 4 0,-4 3 0,3 1 0,4-2 0,7-2 0,6-5 0,2 0 0,1-1 0,0 2 0,0 2 0,0 0 0,0 1 0,0 0 0,0-3 0,0-3 0,0-2 0,0-3 0,0 0 0,0 3 0,0 1 0,0 3 0,0 2 0,0 1 0,0 0 0,0-2 0,0-6 0,0-7 0,0-5 0,0-5 0,0-3 0,0-3 0,0-6 0,0-2 0,0-1 0,0 3 0,0 4 0,0 3 0,0 6 0,0 2 0,0 2 0,0 2 0,0 0 0,0 0 0,0-1 0,0-3 0,0-1 0,0 2 0,0 1 0,0 3 0,0 0 0,0-1 0,0-1 0,0-1 0,0-4 0,0-1 0,0-2 0,0 3 0,-3 2 0,-1 4 0,1 4 0,-1 4 0,4 3 0,0 3 0,0 3 0,0 2 0,0 1 0,0 0 0,0 3 0,0 2 0,0 4 0,0 2 0,0 1 0,0-1 0,0 1 0,0 1 0,0-2 0,0-4 0,0-4 0,0-5 0,0-4 0,0-2 0,0-2 0,0-1 0,0 2 0,0 2 0,0 2 0,0 6 0,0 2 0,1-1 0,1-4 0,0-7 0,-1-4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5:44:27.443"/>
    </inkml:context>
    <inkml:brush xml:id="br0">
      <inkml:brushProperty name="width" value="0.05" units="cm"/>
      <inkml:brushProperty name="height" value="0.05" units="cm"/>
      <inkml:brushProperty name="color" value="#2C7BED"/>
    </inkml:brush>
  </inkml:definitions>
  <inkml:trace contextRef="#ctx0" brushRef="#br0">323 21 24575,'-5'11'0,"-1"1"0,-2 0 0,-1 1 0,-2 0 0,-1 0 0,0 3 0,3-3 0,1-3 0,1-5 0,1-5 0,3-4 0,2 0 0,1-3 0,0 0 0,0 0 0,1-2 0,1 2 0,2-1 0,0 1 0,-1 2 0,0 0 0,-1 0 0,1 1 0,0-1 0,-1 0 0,1 0 0,1-2 0,1 0 0,1-1 0,-1 1 0,-1 2 0,0 1 0,1 2 0,0 1 0,0 1 0,-1-1 0,-3-1 0,-1 2 0,0 2 0,0 4 0,0 5 0,0 1 0,-1 4 0,-5-1 0,-2 1 0,-3-1 0,-1 0 0,2-1 0,-1-2 0,2-1 0,-1-1 0,1-1 0,4-1 0,1-3 0,2-2 0,-1 1 0,-1 1 0,-1 2 0,-2 3 0,-2 2 0,1 3 0,-2 0 0,2-1 0,2-4 0,3-4 0,1-2 0,2-1 0,-1 2 0,-1 0 0,-2 2 0,-3 1 0,0-1 0,1 0 0,2-4 0,2-1 0,0 0 0,0 2 0,0 1 0,0 2 0,-3 2 0,-4 2 0,-3 2 0,-1 1 0,1-2 0,5-4 0,3-2 0,4-2 0,2-3 0,1 0 0,2-1 0,0 0 0,4 0 0,2 0 0,2 0 0,3 0 0,-3 0 0,-2 0 0,-2 0 0,-4 1 0,-1 3 0,-2 1 0,-2 2 0,0-1 0,0 2 0,0 3 0,1 1 0,1 1 0,0-3 0,0-2 0,-1-3 0,-1-1 0,0-1 0,0 1 0,0-1 0,-2 0 0,-1-2 0,-1 0 0,0-1 0,-1 0 0,1 0 0,-1 0 0,2 0 0,12 1 0,-1 3 0,10 0 0,-6 1 0,-1-2 0,-1-1 0,-3 0 0,-1 1 0,0-1 0,-1 1 0,0 1 0,1-1 0,0 2 0,0 1 0,1 0 0,0 1 0,2 0 0,-1 1 0,-2-2 0,0-1 0,-2-3 0,2 0 0,-2 2 0,3 2 0,1 1 0,1 0 0,0 1 0,-1-3 0,-2-1 0,0-3 0,0 1 0,2 0 0,3 1 0,1 2 0,1-1 0,0-1 0,-2-1 0,0-1 0,-2-1 0,-3 0 0,-1 0 0,0 0 0,0 0 0,-3 0 0,-7 0 0,-5 0 0,-8-1 0,-2-1 0,-3-2 0,3-1 0,5 0 0,5 2 0,2 1 0,2 2 0,2-2 0,1 0 0,2 1 0,-1-2 0,-2 1 0,-1 0 0,0-1 0,1 0 0,2 1 0,4 0 0,3 2 0,5 0 0,0 0 0,1 0 0,2 0 0,1 0 0,1 0 0,1 0 0,-1 0 0,1 0 0,-2 0 0,-4 0 0,-3 0 0,-3 0 0,-1 0 0,1 0 0,0 0 0,0 0 0,0 0 0,0 0 0,-2 0 0,1 0 0,-2-3 0,-2-2 0,-3 0 0,-5-5 0,-7-1 0,-2-4 0,-3-2 0,4 3 0,5 4 0,8 3 0,6 5 0,4 2 0,5-1 0,11-1 0,14-8 0,15-7 0,3-3 0,-5 2 0,-13 6 0,-11 6 0,-13 3 0,-9-1 0,-6 0 0,-4 0 0,-2 1 0,-2 3 0,-3 0 0,-3 0 0,-1 0 0,0 0 0,2 0 0,5 1 0,3 1 0,3-1 0,1 1 0,-1-1 0,1-1 0,-1 0 0,1 1 0,-1 1 0,-2 0 0,-3 1 0,-1 0 0,2-1 0,1-2 0,6-3 0,2-2 0,6-1 0,5-1 0,1-4 0,4-3 0,-1-1 0,1-1 0,-1 1 0,1 1 0,-2 3 0,-4 5 0,-3 4 0,-3 2 0,0 0 0,-1 0 0,-3 0 0,-3 0 0,-3 3 0,-3 3 0,0 2 0,0 1 0,1 1 0,1-2 0,1 0 0,2 0 0,-2 0 0,2 0 0,-1 0 0,0 2 0,-1-1 0,-2 2 0,1 0 0,-1 1 0,0-1 0,0 0 0,-1 1 0,-3-1 0,-2 2 0,-1-1 0,1-1 0,1-1 0,0-3 0,-1 0 0,1-1 0,0-1 0,2-2 0,0 1 0,2 1 0,0-1 0,0 2 0,-3-1 0,-1 1 0,-4 4 0,-1-1 0,0 2 0,0 0 0,3-1 0,-1 2 0,4-3 0,1-1 0,3-3 0,2-4 0,1 0 0,1-1 0,0-1 0,0-1 0,2-1 0,0-3 0,0-1 0,-1-1 0,0 0 0,1 0 0,0 1 0,2 1 0,0-1 0,0 0 0,0 1 0,-2 2 0,0-1 0,-1 0 0,-2-1 0,-2-3 0,2-1 0,-1 1 0,2 2 0,2 2 0,0 2 0,1-1 0,-1 0 0,-1 0 0,-1-2 0,0-1 0,0 0 0,-1 1 0,2 1 0,1 0 0,1 2 0,-1-1 0,-1-1 0,-1-1 0,-1-1 0,0 0 0,2 0 0,-3 1 0,1 1 0,0-1 0,0 0 0,2 1 0,1 0 0,0 1 0,1-1 0,0-2 0,-3 1 0,0 0 0,1 2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768350"/>
            <a:ext cx="61404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768350"/>
            <a:ext cx="614045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22490"/>
            <a:ext cx="8229600" cy="95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7011"/>
            <a:ext cx="8229600" cy="414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smtClean="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 smtClean="0"/>
              <a:pPr>
                <a:defRPr/>
              </a:pPr>
              <a:t>04/05/2023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318126"/>
            <a:ext cx="2895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E9AECC-8061-DA49-97AE-2E5615142E93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84D537-B656-B6C7-4179-E7FDF2565D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2320" y="113770"/>
            <a:ext cx="1603063" cy="5790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380985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6pPr>
      <a:lvl7pPr marL="761970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7pPr>
      <a:lvl8pPr marL="1142954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8pPr>
      <a:lvl9pPr marL="1523939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67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09541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6pPr>
      <a:lvl7pPr marL="2476401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7pPr>
      <a:lvl8pPr marL="285738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8pPr>
      <a:lvl9pPr marL="3238370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3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4.xml"/><Relationship Id="rId24" Type="http://schemas.openxmlformats.org/officeDocument/2006/relationships/image" Target="NUL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8.xml"/><Relationship Id="rId4" Type="http://schemas.openxmlformats.org/officeDocument/2006/relationships/image" Target="../media/image4.svg"/><Relationship Id="rId9" Type="http://schemas.openxmlformats.org/officeDocument/2006/relationships/customXml" Target="../ink/ink3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2006.11239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19100" indent="-238115">
              <a:spcBef>
                <a:spcPct val="20000"/>
              </a:spcBef>
              <a:buFont typeface="Verdana" panose="020B0604030504040204" pitchFamily="34" charset="0"/>
              <a:buChar char="−"/>
              <a:defRPr sz="1667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52462" indent="-190492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3447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14431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167"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167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CB2856F0-5122-C748-A4E1-B1FC924AA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345332"/>
            <a:ext cx="7200800" cy="245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Machine Learning for Neuroscience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GB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Diffusion Models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2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77FCB97C-8E46-1747-89C5-F16122F24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139" y="3611488"/>
            <a:ext cx="4415896" cy="12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</a:rPr>
              <a:t>Spring 2023</a:t>
            </a: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292" y="5197740"/>
            <a:ext cx="298979" cy="3611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5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8376976" y="5241190"/>
            <a:ext cx="40895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B9638-9E84-EF04-06DF-5C660F6DC685}"/>
              </a:ext>
            </a:extLst>
          </p:cNvPr>
          <p:cNvSpPr txBox="1"/>
          <p:nvPr/>
        </p:nvSpPr>
        <p:spPr>
          <a:xfrm>
            <a:off x="1092729" y="5115371"/>
            <a:ext cx="59275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The main content are adapted from: Ch. 18, Understanding Deep Learning, Simon J.D. Prince,  MIT Press.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C38D4A-9055-8991-4D5A-AF2669148592}"/>
              </a:ext>
            </a:extLst>
          </p:cNvPr>
          <p:cNvGrpSpPr/>
          <p:nvPr/>
        </p:nvGrpSpPr>
        <p:grpSpPr>
          <a:xfrm>
            <a:off x="6700345" y="2175632"/>
            <a:ext cx="914400" cy="914400"/>
            <a:chOff x="6705600" y="2697088"/>
            <a:chExt cx="914400" cy="914400"/>
          </a:xfrm>
        </p:grpSpPr>
        <p:pic>
          <p:nvPicPr>
            <p:cNvPr id="5" name="Graphic 4" descr="Brain outline">
              <a:extLst>
                <a:ext uri="{FF2B5EF4-FFF2-40B4-BE49-F238E27FC236}">
                  <a16:creationId xmlns:a16="http://schemas.microsoft.com/office/drawing/2014/main" id="{7AA9890D-B042-07B7-5A4E-9A96968AC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5600" y="2697088"/>
              <a:ext cx="914400" cy="9144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85D1B58-6334-D24A-540E-E0AA57B11B23}"/>
                </a:ext>
              </a:extLst>
            </p:cNvPr>
            <p:cNvGrpSpPr/>
            <p:nvPr/>
          </p:nvGrpSpPr>
          <p:grpSpPr>
            <a:xfrm>
              <a:off x="6885699" y="2880832"/>
              <a:ext cx="373680" cy="276120"/>
              <a:chOff x="6885699" y="2880832"/>
              <a:chExt cx="373680" cy="27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8643BC66-364E-4212-EABD-48D19905984A}"/>
                      </a:ext>
                    </a:extLst>
                  </p14:cNvPr>
                  <p14:cNvContentPartPr/>
                  <p14:nvPr/>
                </p14:nvContentPartPr>
                <p14:xfrm>
                  <a:off x="7026099" y="2961112"/>
                  <a:ext cx="360" cy="3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A47AE8B-2628-B223-7AF7-F1B6A4A06602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017099" y="295211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94972CB5-07ED-56D9-6654-D36B75D68FD2}"/>
                      </a:ext>
                    </a:extLst>
                  </p14:cNvPr>
                  <p14:cNvContentPartPr/>
                  <p14:nvPr/>
                </p14:nvContentPartPr>
                <p14:xfrm>
                  <a:off x="7246059" y="2920072"/>
                  <a:ext cx="5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8530E5F-EF6B-C58A-82D9-6356BCB8EB5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37059" y="2911072"/>
                    <a:ext cx="226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C87A79D1-B29B-2C78-2E3E-46B4F9F5F252}"/>
                      </a:ext>
                    </a:extLst>
                  </p14:cNvPr>
                  <p14:cNvContentPartPr/>
                  <p14:nvPr/>
                </p14:nvContentPartPr>
                <p14:xfrm>
                  <a:off x="6885699" y="2880832"/>
                  <a:ext cx="373680" cy="2761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F2EF6D4-097C-51F8-5967-1B1816FEAB3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876699" y="2871832"/>
                    <a:ext cx="391320" cy="293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6DF174-E696-414F-9FC9-634F0BD3361D}"/>
                    </a:ext>
                  </a:extLst>
                </p14:cNvPr>
                <p14:cNvContentPartPr/>
                <p14:nvPr/>
              </p14:nvContentPartPr>
              <p14:xfrm>
                <a:off x="6897939" y="2993872"/>
                <a:ext cx="401760" cy="21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FA00F7-95AA-466A-A0D8-38681F3915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88939" y="2984872"/>
                  <a:ext cx="419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85A90B-E51C-1052-2393-2F6E2FE02221}"/>
                    </a:ext>
                  </a:extLst>
                </p14:cNvPr>
                <p14:cNvContentPartPr/>
                <p14:nvPr/>
              </p14:nvContentPartPr>
              <p14:xfrm>
                <a:off x="7150299" y="2881192"/>
                <a:ext cx="205920" cy="26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AA7876-4216-22A2-86A1-0AA9AFD9BB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41299" y="2872192"/>
                  <a:ext cx="223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FDE890-9387-77FE-55D0-2FDC4DFBF556}"/>
                    </a:ext>
                  </a:extLst>
                </p14:cNvPr>
                <p14:cNvContentPartPr/>
                <p14:nvPr/>
              </p14:nvContentPartPr>
              <p14:xfrm>
                <a:off x="7256139" y="3077392"/>
                <a:ext cx="239040" cy="140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48F04B-E1CF-D083-199F-F8B03341AE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47139" y="3068392"/>
                  <a:ext cx="256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9F44F3-9CE3-E9AA-ADBF-0558C8D61759}"/>
                    </a:ext>
                  </a:extLst>
                </p14:cNvPr>
                <p14:cNvContentPartPr/>
                <p14:nvPr/>
              </p14:nvContentPartPr>
              <p14:xfrm>
                <a:off x="7223019" y="2861392"/>
                <a:ext cx="275400" cy="18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69BE02-D12D-497D-892C-2EC603D4B1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14019" y="2852392"/>
                  <a:ext cx="293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739D36-3BEA-4E31-1B1F-FE508C20B28A}"/>
                    </a:ext>
                  </a:extLst>
                </p14:cNvPr>
                <p14:cNvContentPartPr/>
                <p14:nvPr/>
              </p14:nvContentPartPr>
              <p14:xfrm>
                <a:off x="7149939" y="3137872"/>
                <a:ext cx="341280" cy="325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7330FD-4C9E-2C9F-9080-A3AB5BE121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41299" y="3128872"/>
                  <a:ext cx="3589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0C2CF0-76D5-3099-31F4-E44296A5E0C7}"/>
                    </a:ext>
                  </a:extLst>
                </p14:cNvPr>
                <p14:cNvContentPartPr/>
                <p14:nvPr/>
              </p14:nvContentPartPr>
              <p14:xfrm>
                <a:off x="6819459" y="2965432"/>
                <a:ext cx="250920" cy="256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19976B-DDAF-1BDB-C4AA-9451F618E54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0459" y="2956792"/>
                  <a:ext cx="268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81D308-E590-F19B-54A4-FBEEF85DB93A}"/>
                    </a:ext>
                  </a:extLst>
                </p14:cNvPr>
                <p14:cNvContentPartPr/>
                <p14:nvPr/>
              </p14:nvContentPartPr>
              <p14:xfrm>
                <a:off x="7127259" y="3240472"/>
                <a:ext cx="153360" cy="18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17C2E0-A33D-A6B1-CB06-CA2CAA28ED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18259" y="3231472"/>
                  <a:ext cx="171000" cy="205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8493691-4002-46AA-9AB2-040D7832A12D}"/>
                </a:ext>
              </a:extLst>
            </p:cNvPr>
            <p:cNvGrpSpPr/>
            <p:nvPr/>
          </p:nvGrpSpPr>
          <p:grpSpPr>
            <a:xfrm>
              <a:off x="7192419" y="3337672"/>
              <a:ext cx="69840" cy="130320"/>
              <a:chOff x="7192419" y="3337672"/>
              <a:chExt cx="69840" cy="13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0CF605C-5CFB-6133-E5B2-B532E3136654}"/>
                      </a:ext>
                    </a:extLst>
                  </p14:cNvPr>
                  <p14:cNvContentPartPr/>
                  <p14:nvPr/>
                </p14:nvContentPartPr>
                <p14:xfrm>
                  <a:off x="7192419" y="3337672"/>
                  <a:ext cx="34920" cy="1303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0508F19-1C7F-7C85-443E-52700F40705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183419" y="3328672"/>
                    <a:ext cx="5256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4FF7E486-5D87-1CF0-DC80-057EB86096AC}"/>
                      </a:ext>
                    </a:extLst>
                  </p14:cNvPr>
                  <p14:cNvContentPartPr/>
                  <p14:nvPr/>
                </p14:nvContentPartPr>
                <p14:xfrm>
                  <a:off x="7231299" y="3342712"/>
                  <a:ext cx="30960" cy="28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B12EA9D6-729B-339E-F8E7-08655F8192F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7222299" y="3334072"/>
                    <a:ext cx="48600" cy="20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C163-DCDE-D3D6-96A3-39B10645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AB046-FD16-A813-FF37-2B3BDB3E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32EA31D-FB92-2EE6-D5F6-9CEA9EC28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r="4656"/>
          <a:stretch/>
        </p:blipFill>
        <p:spPr>
          <a:xfrm>
            <a:off x="719572" y="1633364"/>
            <a:ext cx="7704856" cy="180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1A2EE-E1B9-651C-7840-7D094F0499C5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2530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64A1-CDD3-C270-DFD4-4A8412E6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 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5DF65-CB28-6DA0-1F08-669699A14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diffusion or forward process maps a data example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through a series of intermediate variables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, . . . , 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with the same size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 according to: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 is noise drawn from a standard normal distribution. </a:t>
                </a:r>
              </a:p>
              <a:p>
                <a:r>
                  <a:rPr lang="en-GB" dirty="0">
                    <a:effectLst/>
                  </a:rPr>
                  <a:t>The first term attenuates the data plus any noise added so far, and the second adds more noise. </a:t>
                </a:r>
              </a:p>
              <a:p>
                <a:r>
                  <a:rPr lang="en-GB" dirty="0">
                    <a:effectLst/>
                  </a:rPr>
                  <a:t>The hyperparameters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{</m:t>
                    </m:r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 ∈ [0, 1]</m:t>
                    </m:r>
                  </m:oMath>
                </a14:m>
                <a:r>
                  <a:rPr lang="en-GB" dirty="0">
                    <a:effectLst/>
                  </a:rPr>
                  <a:t> determine how quickly the noise is blended and are collectively known as the </a:t>
                </a:r>
                <a:r>
                  <a:rPr lang="en-GB" i="1" dirty="0">
                    <a:effectLst/>
                  </a:rPr>
                  <a:t>noise schedule</a:t>
                </a:r>
                <a:r>
                  <a:rPr lang="en-GB" dirty="0">
                    <a:effectLst/>
                  </a:rPr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45DF65-CB28-6DA0-1F08-669699A14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5FA65-2C92-268A-F1FA-0836EF61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 dirty="0"/>
          </a:p>
        </p:txBody>
      </p:sp>
      <p:pic>
        <p:nvPicPr>
          <p:cNvPr id="6" name="Picture 5" descr="Schematic&#10;&#10;Description automatically generated">
            <a:extLst>
              <a:ext uri="{FF2B5EF4-FFF2-40B4-BE49-F238E27FC236}">
                <a16:creationId xmlns:a16="http://schemas.microsoft.com/office/drawing/2014/main" id="{E07949FA-548E-2B4B-7472-F7D5103D5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19517" r="7360" b="19516"/>
          <a:stretch/>
        </p:blipFill>
        <p:spPr>
          <a:xfrm>
            <a:off x="1259632" y="2169202"/>
            <a:ext cx="5472608" cy="720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327B8-186B-A727-9A18-D98C4603F687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98170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8AEB-DB65-DDD6-6B5F-C7A753B9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D1AD7-B46C-A981-3C1B-DEB7DB18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 dirty="0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8C7E7740-35F1-4637-D5A7-7B99A9E88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7300"/>
            <a:ext cx="7772400" cy="3881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2B15F6-7964-F490-3265-D78A3F65B7F6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60484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AA0C-C06A-042F-9D8D-F1213D90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BCB5C1-D921-8A59-A661-DD3F547320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>
                    <a:effectLst/>
                  </a:rPr>
                  <a:t>With sufficient steps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>
                    <a:effectLst/>
                  </a:rPr>
                  <a:t>, all traces of the original data are removed,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|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effectLst/>
                  </a:rPr>
                  <a:t>becomes a standard normal distribution.</a:t>
                </a:r>
              </a:p>
              <a:p>
                <a:r>
                  <a:rPr lang="en-GB" dirty="0">
                    <a:effectLst/>
                  </a:rPr>
                  <a:t>The joint distribution of all of the latent variables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, . . . , 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 is: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BCB5C1-D921-8A59-A661-DD3F54732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DFEE0-B833-2EF7-B9DA-33C85BE2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13</a:t>
            </a:fld>
            <a:endParaRPr lang="en-GB" alt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8CAD685-6915-8ACF-C6DE-6E29C563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1"/>
          <a:stretch/>
        </p:blipFill>
        <p:spPr>
          <a:xfrm>
            <a:off x="952500" y="1201316"/>
            <a:ext cx="7239000" cy="109664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915AAE7-52B7-13A0-E708-53967CE02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73" y="3865612"/>
            <a:ext cx="4546600" cy="107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04E095-12BB-7158-74C3-3BCDB6CCAE97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8185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F77C-0F63-783A-80A6-088A0005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6BEA4-9270-9165-CBB8-DFA4D465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14</a:t>
            </a:fld>
            <a:endParaRPr lang="en-GB" alt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EB260C-DEA4-1693-C6D7-FCF69C84F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05155"/>
            <a:ext cx="7772400" cy="3797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B055A-C54C-5DD0-AA83-FEBF0F89638B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1374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04E8-4F10-571E-098D-4325829F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Marginal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40EA1-E00D-6FE6-EE78-0AD3D66C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05A67C5-5BA2-537B-2879-CAA9C3A63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457200" y="1257195"/>
            <a:ext cx="7772400" cy="3716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F4165-536B-9C76-E4E7-6D2906132CD9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84125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E98494-C05D-E1A3-4722-73EFD9F467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Diffusion kernel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E98494-C05D-E1A3-4722-73EFD9F46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CBF85-26EC-99E8-1D0D-C32DCEA49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To train the decoder to invert this process, we will use multiple samples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 for the same example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However, generating these sequentially using equation above is time consuming</a:t>
                </a:r>
                <a:r>
                  <a:rPr lang="en-GB" dirty="0"/>
                  <a:t> </a:t>
                </a:r>
                <a:r>
                  <a:rPr lang="en-GB" dirty="0">
                    <a:effectLst/>
                  </a:rPr>
                  <a:t>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 is large. </a:t>
                </a:r>
                <a:endParaRPr lang="en-GB" dirty="0"/>
              </a:p>
              <a:p>
                <a:r>
                  <a:rPr lang="en-GB" dirty="0">
                    <a:effectLst/>
                  </a:rPr>
                  <a:t>Fortunately, there is a closed-form expression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, which allows us to directly draw samples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 given initial data point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 without computing the intermediate variables. </a:t>
                </a:r>
              </a:p>
              <a:p>
                <a:r>
                  <a:rPr lang="en-GB" dirty="0">
                    <a:effectLst/>
                  </a:rPr>
                  <a:t>This is known as the </a:t>
                </a:r>
                <a:r>
                  <a:rPr lang="en-GB" i="1" dirty="0">
                    <a:effectLst/>
                  </a:rPr>
                  <a:t>diffusion kernel.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CBF85-26EC-99E8-1D0D-C32DCEA49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 r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E1A69-E2B9-90A7-4A10-D43D218B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pic>
        <p:nvPicPr>
          <p:cNvPr id="5" name="Picture 4" descr="Schematic&#10;&#10;Description automatically generated">
            <a:extLst>
              <a:ext uri="{FF2B5EF4-FFF2-40B4-BE49-F238E27FC236}">
                <a16:creationId xmlns:a16="http://schemas.microsoft.com/office/drawing/2014/main" id="{C1282138-0F42-47A8-EA12-92F462E4E1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19517" r="7360" b="19516"/>
          <a:stretch/>
        </p:blipFill>
        <p:spPr>
          <a:xfrm>
            <a:off x="1979712" y="1921396"/>
            <a:ext cx="4824536" cy="634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7C3EF-4A4E-B26E-CFF5-D5F8A0ADDA16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826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1A63-BBB8-34CF-4C62-3A6EB85B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Determining intermediate z</a:t>
            </a:r>
            <a:endParaRPr lang="en-GB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BD6CD-4BBF-31A4-A595-9AFB5697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6FAF90C-6CF4-ADD1-2655-E749F7035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15254"/>
            <a:ext cx="7772400" cy="1585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40977-4C3F-71FB-93F1-0247D1193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198178"/>
            <a:ext cx="6794500" cy="774700"/>
          </a:xfrm>
          <a:prstGeom prst="rect">
            <a:avLst/>
          </a:prstGeom>
        </p:spPr>
      </p:pic>
      <p:pic>
        <p:nvPicPr>
          <p:cNvPr id="10" name="Picture 9" descr="A picture containing text, object, clock, watch&#10;&#10;Description automatically generated">
            <a:extLst>
              <a:ext uri="{FF2B5EF4-FFF2-40B4-BE49-F238E27FC236}">
                <a16:creationId xmlns:a16="http://schemas.microsoft.com/office/drawing/2014/main" id="{923BA544-9067-3A8A-6D12-E06101EA1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4570"/>
            <a:ext cx="3886200" cy="85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BC47DB-BA71-8C05-FFC7-BBE796997F13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024092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8112684D-6ECE-29E8-646E-E071E53EE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Diffusion kernel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8112684D-6ECE-29E8-646E-E071E53EE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7E93A3D-CA90-7B47-AD49-1DDF432B7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l-GR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</m:oMath>
                </a14:m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We can equivalently write this in probabilistic form:</a:t>
                </a:r>
              </a:p>
              <a:p>
                <a:endParaRPr lang="en-GB" dirty="0">
                  <a:effectLst/>
                </a:endParaRPr>
              </a:p>
              <a:p>
                <a:endParaRPr lang="en-GB" dirty="0"/>
              </a:p>
              <a:p>
                <a:r>
                  <a:rPr lang="en-GB" dirty="0">
                    <a:effectLst/>
                  </a:rPr>
                  <a:t>For any starting data point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,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 is normally distributed with a known mean and variance. </a:t>
                </a:r>
              </a:p>
              <a:p>
                <a:r>
                  <a:rPr lang="en-GB" dirty="0">
                    <a:effectLst/>
                  </a:rPr>
                  <a:t>If we overlook the history of the evolution through the intermediate variables, it is easy to generate samples from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.</a:t>
                </a:r>
              </a:p>
              <a:p>
                <a:endParaRPr lang="en-GB" dirty="0">
                  <a:effectLst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7E93A3D-CA90-7B47-AD49-1DDF432B7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b="-1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92C3D8-BF3E-E4C3-2DC4-0F779ABA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p:pic>
        <p:nvPicPr>
          <p:cNvPr id="7" name="Picture 6" descr="A picture containing text, clock, antenna&#10;&#10;Description automatically generated">
            <a:extLst>
              <a:ext uri="{FF2B5EF4-FFF2-40B4-BE49-F238E27FC236}">
                <a16:creationId xmlns:a16="http://schemas.microsoft.com/office/drawing/2014/main" id="{D5A5F3C7-1C62-44C1-7EA6-8D81E77FA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68700"/>
            <a:ext cx="3327400" cy="6985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08E2742-00B9-3C8C-4945-59104EA93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881460"/>
            <a:ext cx="4394200" cy="571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ACB1F8-F3F7-3BCD-1859-A5882492650A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493776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C97892-25B5-280B-79C3-3D936B9E0E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Marginal distributions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AC97892-25B5-280B-79C3-3D936B9E0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F4312-3800-623E-C1EC-84EB694F2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marginal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effectLst/>
                  </a:rPr>
                  <a:t>is the probability of observing a value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 given the distribution of possible starting points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 and the possible diffusion paths for each starting point.</a:t>
                </a:r>
              </a:p>
              <a:p>
                <a:endParaRPr lang="en-GB" dirty="0"/>
              </a:p>
              <a:p>
                <a:r>
                  <a:rPr lang="en-GB" dirty="0">
                    <a:effectLst/>
                  </a:rPr>
                  <a:t>It can be computed by considering the joint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1…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effectLst/>
                  </a:rPr>
                  <a:t>and marginalizing over all the variables except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:</a:t>
                </a:r>
              </a:p>
              <a:p>
                <a:endParaRPr lang="en-GB" dirty="0"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F4312-3800-623E-C1EC-84EB694F2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 r="-1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F8630-7559-F45C-72FF-E1834246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7645926-B821-6CE2-4C7B-A56585FD4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358020"/>
            <a:ext cx="4978400" cy="13208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AA99160C-6917-60D5-CE3A-CC012C352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771400"/>
            <a:ext cx="34163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42DC2-6B34-722E-02C7-6C8179B56859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08717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C34C-43A1-DC83-6BED-FA78055C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4FE913-CF15-B07D-B986-D2E24AE29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A diffusion model consists of an encoder and a decoder. </a:t>
                </a:r>
              </a:p>
              <a:p>
                <a:r>
                  <a:rPr lang="en-GB" dirty="0">
                    <a:effectLst/>
                  </a:rPr>
                  <a:t>The encoder takes a data sample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 and maps it through a series of intermediate latent variables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. . . 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r>
                  <a:rPr lang="en-GB" dirty="0">
                    <a:effectLst/>
                  </a:rPr>
                  <a:t>The</a:t>
                </a:r>
                <a:r>
                  <a:rPr lang="en-GB" dirty="0"/>
                  <a:t> </a:t>
                </a:r>
                <a:r>
                  <a:rPr lang="en-GB" dirty="0">
                    <a:effectLst/>
                  </a:rPr>
                  <a:t>decoder reverses this process; it starts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>
                    <a:effectLst/>
                  </a:rPr>
                  <a:t> and maps back through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−1, . . . , 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until it finally (re-)creates a data point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r>
                  <a:rPr lang="en-GB" dirty="0">
                    <a:effectLst/>
                  </a:rPr>
                  <a:t>In both encoder and decoder, the mappings </a:t>
                </a:r>
                <a:r>
                  <a:rPr lang="en-GB" dirty="0">
                    <a:effectLst/>
                    <a:highlight>
                      <a:srgbClr val="FFFF00"/>
                    </a:highlight>
                  </a:rPr>
                  <a:t>are stochastic rather than deterministic</a:t>
                </a:r>
                <a:r>
                  <a:rPr lang="en-GB" dirty="0">
                    <a:effectLst/>
                  </a:rPr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4FE913-CF15-B07D-B986-D2E24AE29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2D901-5A54-B20C-3768-E5AF1127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72C79-97F2-D9C5-ED47-8A1927F1FD8B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04844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1EF589-0B80-7B24-9C34-200F0018D0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Conditional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𝑧𝑡</m:t>
                    </m:r>
                    <m:r>
                      <a:rPr lang="en-GB" b="0" i="1" baseline="-2500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1EF589-0B80-7B24-9C34-200F0018D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2ECCA-050C-C47D-53DE-E807316C2B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>
                    <a:effectLst/>
                  </a:rPr>
                  <a:t>This is intractable since we cannot compute the marginal distribution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𝑧𝑡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r>
                  <a:rPr lang="en-GB" dirty="0">
                    <a:effectLst/>
                  </a:rPr>
                  <a:t>This matches our intuition; we are mixing the original data example with noise at each stage, and there is no way to reverse this unless we knew the starting point.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2ECCA-050C-C47D-53DE-E807316C2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r="-1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755D0-8DF0-2634-BF22-86FF7EB9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BC7142-86B4-08DB-701E-50C1370D4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29308"/>
            <a:ext cx="3784600" cy="97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819FD-C2C4-7B0D-A1C4-5180836B6CA1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638807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3C9C52-510A-8E9C-287F-AD0287C997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Conditional diffusion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3C9C52-510A-8E9C-287F-AD0287C997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6A7ED-B15B-E6BA-DE5B-C102EC4681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We noted above that we could not find the conditional distribution </a:t>
                </a:r>
                <a:br>
                  <a:rPr lang="en-GB" dirty="0">
                    <a:effectLst/>
                  </a:rPr>
                </a:b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𝑧𝑡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−1|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𝑧𝑡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 because we do not know the marginal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 dirty="0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baseline="-25000" dirty="0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However, if we know the starting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, then we do know the distribution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𝑧𝑡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−1|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at </a:t>
                </a:r>
                <a:r>
                  <a:rPr lang="en-GB" dirty="0">
                    <a:effectLst/>
                  </a:rPr>
                  <a:t>the time before. </a:t>
                </a:r>
              </a:p>
              <a:p>
                <a:r>
                  <a:rPr lang="en-GB" dirty="0">
                    <a:effectLst/>
                  </a:rPr>
                  <a:t>This is just the diffusion kernel and it is normally distributed.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6A7ED-B15B-E6BA-DE5B-C102EC468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948E8-480D-5AFB-6DE9-EE9211CC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F2A28-1454-E13E-9C3D-A71B256E760E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876626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748469-2E66-72C5-47CD-18C69CD199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Conditional diffusion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748469-2E66-72C5-47CD-18C69CD19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596D6-E995-39F8-D689-E9BAB808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747384-CE08-7AAF-ECD3-F52C27D9AD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/>
          <a:stretch/>
        </p:blipFill>
        <p:spPr>
          <a:xfrm>
            <a:off x="140040" y="1505745"/>
            <a:ext cx="8863920" cy="2160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F864F-5FE4-A592-DC68-D9F48E245310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95231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7E7309-599F-D7E5-B0C2-7CF8A09CB1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Conditional diffusion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7E7309-599F-D7E5-B0C2-7CF8A09CB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212A80-EC50-858B-3A08-9F27E831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DA8FD-BF75-27FD-7B67-73A2BC4FE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5412"/>
            <a:ext cx="7772400" cy="840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38F01-6BB2-0279-4249-C71D0FA50AB3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1605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5BDD-50B0-D4CD-EB58-7B0474BA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Decoder (reverse process)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7ED4A60-5A18-7704-E0CF-1EEE52102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When we learn a diffusion model, we learn the reverse process. </a:t>
                </a:r>
              </a:p>
              <a:p>
                <a:r>
                  <a:rPr lang="en-GB" dirty="0">
                    <a:effectLst/>
                  </a:rPr>
                  <a:t>In other words, we learn a series of probabilistic mappings back from latent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>
                    <a:effectLst/>
                  </a:rPr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dirty="0">
                    <a:effectLst/>
                  </a:rPr>
                  <a:t>, from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GB" b="0" i="0" baseline="-25000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to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GB" dirty="0">
                    <a:effectLst/>
                  </a:rPr>
                  <a:t> and so on until we reach the data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r>
                  <a:rPr lang="en-GB" dirty="0">
                    <a:effectLst/>
                  </a:rPr>
                  <a:t>The true reverse distributions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𝑧𝑡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−1|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𝑧𝑡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effectLst/>
                  </a:rPr>
                  <a:t>of the diffusion process are complex multi-modal distributions that depend on the data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7ED4A60-5A18-7704-E0CF-1EEE5210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52081-E954-F40E-84FA-5991ECA9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9DA71-C9BC-97D4-2D2F-63D274703979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83868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B296-9794-879B-DC40-9F9F7E6A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Decoder (reverse process)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72258A-4129-60AF-F13B-A06DA2A49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i="1" baseline="-25000" dirty="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l-GR" dirty="0">
                    <a:effectLst/>
                    <a:latin typeface="Helvetica" pitchFamily="2" charset="0"/>
                  </a:rPr>
                  <a:t> </a:t>
                </a:r>
                <a:r>
                  <a:rPr lang="en-GB" dirty="0">
                    <a:effectLst/>
                  </a:rPr>
                  <a:t>is a neural network that computes the mean of the normal distribution in the estimated mapping from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GB" dirty="0">
                    <a:effectLst/>
                  </a:rPr>
                  <a:t>to the subsequent latent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r>
                  <a:rPr lang="en-GB" dirty="0">
                    <a:effectLst/>
                  </a:rPr>
                  <a:t>The terms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GB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>
                    <a:effectLst/>
                  </a:rPr>
                  <a:t>are predetermined. </a:t>
                </a:r>
              </a:p>
              <a:p>
                <a:r>
                  <a:rPr lang="en-GB" dirty="0">
                    <a:effectLst/>
                  </a:rPr>
                  <a:t>If the hyperparameters </a:t>
                </a:r>
                <a14:m>
                  <m:oMath xmlns:m="http://schemas.openxmlformats.org/officeDocument/2006/math"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 in the diffusion process are close to zero (and the number of time steps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>
                    <a:effectLst/>
                  </a:rPr>
                  <a:t> is large), then this normal approximation will be reasonable.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72258A-4129-60AF-F13B-A06DA2A49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r="-926" b="-5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29D31-1AC0-0760-0303-F148790A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3B97B4A-8288-2C1B-DD56-ACAA6BBF2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0397"/>
            <a:ext cx="5969000" cy="165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B0C274-C963-EE27-A2EC-E93F7A781A0B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84742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24A2-C6CA-BAAF-6F05-54E83EE9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D71CE-A9CF-ACED-84FE-B6B9B35E8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Marginalising over latent variables: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>
                    <a:effectLst/>
                  </a:rPr>
                  <a:t>To train the model, we maximize the log likelihood of the training data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𝑥𝑖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GB" dirty="0">
                    <a:effectLst/>
                  </a:rPr>
                  <a:t>with respect to the parameters </a:t>
                </a:r>
                <a14:m>
                  <m:oMath xmlns:m="http://schemas.openxmlformats.org/officeDocument/2006/math"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dirty="0">
                    <a:effectLst/>
                    <a:latin typeface="Helvetica" pitchFamily="2" charset="0"/>
                  </a:rPr>
                  <a:t>: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D71CE-A9CF-ACED-84FE-B6B9B35E8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56B18-2D91-B6D3-D069-FC7091B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C69ABA50-9559-7958-147A-FF8923489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7677"/>
            <a:ext cx="7175500" cy="10033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BB57F66-1152-776A-D938-ACCDEA985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1" y="2406650"/>
            <a:ext cx="5156200" cy="9017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3D2E8D23-EB72-B122-0781-C83B5AA28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1" y="4235823"/>
            <a:ext cx="5334000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27EEDC-3765-FA3D-FDE7-43A7048B16F0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65785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4657-017D-877B-0F77-EA46BCB9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Evidence lower bound (ELBO)*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029BF-0F98-A9F7-6B86-A4116AA0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DAE663E-97DA-F0B9-17C1-79441E70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23" y="930011"/>
            <a:ext cx="7772400" cy="2316773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FC57195-1059-12EA-5643-1A9A5CB41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3" y="4081636"/>
            <a:ext cx="7340600" cy="10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6AB0B0-428C-7C66-BAD0-7A0CD58B552A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40255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ADF6-1ED0-AC26-62AE-163EF721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Simplifying the ELBO*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90C4D-7BAF-BB25-BE31-E5BEBC45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p:pic>
        <p:nvPicPr>
          <p:cNvPr id="5" name="Picture 4" descr="Diagram, schematic&#10;&#10;Description automatically generated with medium confidence">
            <a:extLst>
              <a:ext uri="{FF2B5EF4-FFF2-40B4-BE49-F238E27FC236}">
                <a16:creationId xmlns:a16="http://schemas.microsoft.com/office/drawing/2014/main" id="{91F25371-94D4-B440-89CC-B25199FBF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37959"/>
            <a:ext cx="7772400" cy="161241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16320E9-044F-091B-3661-8B93F7520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05572"/>
            <a:ext cx="5394585" cy="826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FEB91-814D-F05C-CEDF-69FBB1AB93C7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3610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2FA5-385E-8AC1-40E5-1646269E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Simplifying the ELBO**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88309-5935-39F4-F201-90909424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E20E0C1-0657-77E7-B895-2C051F525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5363"/>
            <a:ext cx="7772400" cy="2664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BE2A2-25EC-CC70-6667-D69D816947D8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1294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F31B-92BD-8D8C-A7BF-32C21DD4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D8300F-6483-F428-08EE-0A42EA92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</a:t>
            </a:fld>
            <a:endParaRPr lang="en-GB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F9D4F0-1588-B635-7F11-E88223A1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74" y="894478"/>
            <a:ext cx="6508526" cy="450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35A17D-1516-DE98-FD15-0246D3AEB18B}"/>
              </a:ext>
            </a:extLst>
          </p:cNvPr>
          <p:cNvSpPr txBox="1"/>
          <p:nvPr/>
        </p:nvSpPr>
        <p:spPr>
          <a:xfrm>
            <a:off x="323528" y="5395187"/>
            <a:ext cx="6174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Lilian Weng, What are Diffusion Models?, https://</a:t>
            </a:r>
            <a:r>
              <a:rPr lang="en-GB" sz="1000" dirty="0" err="1">
                <a:latin typeface="Gill Sans MT" panose="020B0502020104020203" pitchFamily="34" charset="77"/>
              </a:rPr>
              <a:t>lilianweng.github.io</a:t>
            </a:r>
            <a:r>
              <a:rPr lang="en-GB" sz="1000" dirty="0">
                <a:latin typeface="Gill Sans MT" panose="020B0502020104020203" pitchFamily="34" charset="77"/>
              </a:rPr>
              <a:t>/posts/2021-07-11-diffusion-models/</a:t>
            </a:r>
          </a:p>
        </p:txBody>
      </p:sp>
    </p:spTree>
    <p:extLst>
      <p:ext uri="{BB962C8B-B14F-4D97-AF65-F5344CB8AC3E}">
        <p14:creationId xmlns:p14="http://schemas.microsoft.com/office/powerpoint/2010/main" val="314166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1E85-C0D6-B900-2FD5-088917E5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ELBO**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D75714-BABB-F859-F8C5-AAFA8E31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E6FB2FD-CCA1-A434-44BA-AEDA49088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9348"/>
            <a:ext cx="7772400" cy="19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2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E8C4-395A-B638-A8CC-0053FACC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1909A-9525-8333-1FF7-917A57DA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35DFA6-0F0B-6E94-ACFB-7943414B7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33364"/>
            <a:ext cx="7772400" cy="2216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9DA97F-90C9-7DE1-FE92-2253887E1180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130284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5282-DDC1-8017-2F6B-6E9E04A5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Re-parameterisation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F56EF-30DD-CEA6-526F-D539D9FC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FD2203-2703-21E2-B549-2DEC070FC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01316"/>
            <a:ext cx="7772400" cy="221638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D231E59-978F-E1A5-C2BA-29C8A251A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577580"/>
            <a:ext cx="2959100" cy="685800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8F40A90-8A4C-0D1D-42B2-1B1535CD4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8" y="4252761"/>
            <a:ext cx="3238500" cy="92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36C3E-6BD3-F983-86A1-77895A768DDC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18444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AB84D-BF85-0406-1FAA-7EA60DA8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Loss function***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28DE22-0045-C5CF-F720-B5E5F558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BC633596-34A5-3E1E-3F5F-D7B2BEE8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9348"/>
            <a:ext cx="6997700" cy="212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6CB83-E349-11F9-EFBF-9391A897CE2A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08866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D141-7AA1-D5DD-C212-16BE8182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00E1D-0E0B-3A66-BE0B-06E2E501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06A338-1B76-075E-A774-2C240B6AC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4886"/>
            <a:ext cx="7772400" cy="3085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882B2-76C6-AED9-72FD-988AA3CDAD1D}"/>
              </a:ext>
            </a:extLst>
          </p:cNvPr>
          <p:cNvSpPr txBox="1"/>
          <p:nvPr/>
        </p:nvSpPr>
        <p:spPr>
          <a:xfrm>
            <a:off x="683568" y="5355009"/>
            <a:ext cx="3384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4024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259C-7CC6-D37E-D9FA-2DBE3C31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764617-8596-B7BD-17DF-9B465032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529D27-280A-ED3A-CDC6-64F89E81B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5332"/>
            <a:ext cx="7772400" cy="27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32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1659-6045-4868-C552-19FB6ED1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439E0-E53F-F105-E2EB-6265F2B8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only requirement for the model is that its input and output dimensionality are identical.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neural network needs to take in a noised image at a particular time step and return the predicted noise.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predicted noise here is a tensor that has the same size and resolution as the input image.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neural networks takes in tensors and returns tensors of the same shape. Given this restriction, it is perhaps unsurprising that image diffusion models are commonly implemented with U-Net-like architectures.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82AE3-63DF-9CE7-6851-BF4A09DA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B4E9E-322D-C9F2-D933-939B3641FFE3}"/>
              </a:ext>
            </a:extLst>
          </p:cNvPr>
          <p:cNvSpPr txBox="1"/>
          <p:nvPr/>
        </p:nvSpPr>
        <p:spPr>
          <a:xfrm>
            <a:off x="670127" y="5357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Chadha, Aman and Jain, </a:t>
            </a:r>
            <a:r>
              <a:rPr lang="en-GB" sz="1000" dirty="0" err="1">
                <a:latin typeface="Gill Sans MT" panose="020B0502020104020203" pitchFamily="34" charset="77"/>
              </a:rPr>
              <a:t>Vinija</a:t>
            </a:r>
            <a:r>
              <a:rPr lang="en-GB" sz="1000" dirty="0">
                <a:latin typeface="Gill Sans MT" panose="020B0502020104020203" pitchFamily="34" charset="77"/>
              </a:rPr>
              <a:t>, Diffusion Models, Distilled AI, 2020, https://</a:t>
            </a:r>
            <a:r>
              <a:rPr lang="en-GB" sz="1000" dirty="0" err="1">
                <a:latin typeface="Gill Sans MT" panose="020B0502020104020203" pitchFamily="34" charset="77"/>
              </a:rPr>
              <a:t>aman.ai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8111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3376-BA6C-1E35-5575-0B26FDE3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U-Net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59062-EF73-0FF5-5C26-2765C2D1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37</a:t>
            </a:fld>
            <a:endParaRPr lang="en-GB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03CF591-6E6D-62C7-203F-981886C7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73324"/>
            <a:ext cx="5873601" cy="39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90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83F9-607E-2EE8-22A6-15A7745A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Reverse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E244C-155C-F767-37DB-9A24E81A7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path along the reverse process consists of many transformations under continuous conditional Gaussian distributions.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At the end of the reverse process, we are trying to produce an image, which is composed of integer pixel values.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Therefore, we must devise a way to obtain discrete (log) likelihoods for each possible pixel value across all pixels.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A4513-F6BF-FF58-CB3D-2780BBF1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C7BE3-3CCC-F52F-4882-5A31C98A5168}"/>
              </a:ext>
            </a:extLst>
          </p:cNvPr>
          <p:cNvSpPr txBox="1"/>
          <p:nvPr/>
        </p:nvSpPr>
        <p:spPr>
          <a:xfrm>
            <a:off x="670127" y="5357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Chadha, Aman and Jain, </a:t>
            </a:r>
            <a:r>
              <a:rPr lang="en-GB" sz="1000" dirty="0" err="1">
                <a:latin typeface="Gill Sans MT" panose="020B0502020104020203" pitchFamily="34" charset="77"/>
              </a:rPr>
              <a:t>Vinija</a:t>
            </a:r>
            <a:r>
              <a:rPr lang="en-GB" sz="1000" dirty="0">
                <a:latin typeface="Gill Sans MT" panose="020B0502020104020203" pitchFamily="34" charset="77"/>
              </a:rPr>
              <a:t>, Diffusion Models, Distilled AI, 2020, https://</a:t>
            </a:r>
            <a:r>
              <a:rPr lang="en-GB" sz="1000" dirty="0" err="1">
                <a:latin typeface="Gill Sans MT" panose="020B0502020104020203" pitchFamily="34" charset="77"/>
              </a:rPr>
              <a:t>aman.ai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333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AABF-7296-2D42-C8A9-13CB74B1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reverse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497DE-AFA6-6AFF-95A1-2AE50089E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way that this is done is by setting the last transition in the reverse diffusion chain to an independent discrete decoder.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 determine the likelihood of a given image x</a:t>
            </a:r>
            <a:r>
              <a:rPr lang="en-GB" b="0" i="0" u="none" strike="noStrike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given x</a:t>
            </a:r>
            <a:r>
              <a:rPr lang="en-GB" b="0" i="0" u="none" strike="noStrike" baseline="-25000" dirty="0">
                <a:solidFill>
                  <a:srgbClr val="000000"/>
                </a:solidFill>
                <a:effectLst/>
              </a:rPr>
              <a:t>11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we first impose independence between the data dimensions: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dirty="0">
                <a:solidFill>
                  <a:srgbClr val="000000"/>
                </a:solidFill>
              </a:rPr>
              <a:t>where D is the dimensionality of the data and the superscript </a:t>
            </a:r>
            <a:r>
              <a:rPr lang="en-GB" dirty="0" err="1">
                <a:solidFill>
                  <a:srgbClr val="000000"/>
                </a:solidFill>
              </a:rPr>
              <a:t>i</a:t>
            </a:r>
            <a:r>
              <a:rPr lang="en-GB" dirty="0">
                <a:solidFill>
                  <a:srgbClr val="000000"/>
                </a:solidFill>
              </a:rPr>
              <a:t> indicates the extraction of one coordinate.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4A5EC-BE78-7C01-D395-40CB6F41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4C7976D-274A-10B5-D185-9D723D1C6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641476"/>
            <a:ext cx="2917428" cy="797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33E3AD-9449-1D18-3682-5E1965343BBC}"/>
              </a:ext>
            </a:extLst>
          </p:cNvPr>
          <p:cNvSpPr txBox="1"/>
          <p:nvPr/>
        </p:nvSpPr>
        <p:spPr>
          <a:xfrm>
            <a:off x="670127" y="5357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Chadha, Aman and Jain, </a:t>
            </a:r>
            <a:r>
              <a:rPr lang="en-GB" sz="1000" dirty="0" err="1">
                <a:latin typeface="Gill Sans MT" panose="020B0502020104020203" pitchFamily="34" charset="77"/>
              </a:rPr>
              <a:t>Vinija</a:t>
            </a:r>
            <a:r>
              <a:rPr lang="en-GB" sz="1000" dirty="0">
                <a:latin typeface="Gill Sans MT" panose="020B0502020104020203" pitchFamily="34" charset="77"/>
              </a:rPr>
              <a:t>, Diffusion Models, Distilled AI, 2020, https://</a:t>
            </a:r>
            <a:r>
              <a:rPr lang="en-GB" sz="1000" dirty="0" err="1">
                <a:latin typeface="Gill Sans MT" panose="020B0502020104020203" pitchFamily="34" charset="77"/>
              </a:rPr>
              <a:t>aman.ai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0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1E68-2697-8E97-0604-69C567F5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9279-749E-C4FF-1BAB-152BDEB93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iffusion models work by successively adding noise (Gaussian noise) to the training data, and then learning to reconstruct the data by reversing this process.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Diffusion models are parameterised Markov chains models trained to gradually denoise data.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After training, we can use the diffusion model to generate data by simply passing randomly sampled noise through the learned denoising process.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BAEC8-30DF-DC36-1FF4-0A343CF7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</a:t>
            </a:fld>
            <a:endParaRPr lang="en-GB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E4A36-FCB1-2B5E-2DEC-D553B85FC408}"/>
              </a:ext>
            </a:extLst>
          </p:cNvPr>
          <p:cNvSpPr txBox="1"/>
          <p:nvPr/>
        </p:nvSpPr>
        <p:spPr>
          <a:xfrm>
            <a:off x="683568" y="521345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Chadha, Aman and Jain, </a:t>
            </a:r>
            <a:r>
              <a:rPr lang="en-GB" sz="1000" dirty="0" err="1">
                <a:latin typeface="Gill Sans MT" panose="020B0502020104020203" pitchFamily="34" charset="77"/>
              </a:rPr>
              <a:t>Vinija</a:t>
            </a:r>
            <a:r>
              <a:rPr lang="en-GB" sz="1000" dirty="0">
                <a:latin typeface="Gill Sans MT" panose="020B0502020104020203" pitchFamily="34" charset="77"/>
              </a:rPr>
              <a:t>, Diffusion Models, Distilled AI, 2020, https://</a:t>
            </a:r>
            <a:r>
              <a:rPr lang="en-GB" sz="1000" dirty="0" err="1">
                <a:latin typeface="Gill Sans MT" panose="020B0502020104020203" pitchFamily="34" charset="77"/>
              </a:rPr>
              <a:t>aman.ai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5030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0371-F877-300B-A97B-51CA940F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B083E-F3DE-72F6-B10F-DB2080B1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goal now is to determine how likely each integer value is for a given pixel given the distribution across possible values for the corresponding pixel in the slightly noised image at time t=1 :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dirty="0">
                <a:solidFill>
                  <a:srgbClr val="000000"/>
                </a:solidFill>
              </a:rPr>
              <a:t>where the pixel distributions for t=1 are derived from the below multivariate Gaussian whose diagonal covariance matrix allows us to split the distribution into a product of univariate Gaussians, one for each dimension of the data: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F0D0-25B0-8151-3888-636B5EFA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F3894C5-8226-343B-5976-C71EFCBA2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84400"/>
            <a:ext cx="2451100" cy="673100"/>
          </a:xfrm>
          <a:prstGeom prst="rect">
            <a:avLst/>
          </a:prstGeom>
        </p:spPr>
      </p:pic>
      <p:pic>
        <p:nvPicPr>
          <p:cNvPr id="8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4636E9DB-F773-6A40-13AA-AC0FB7A9D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55512"/>
            <a:ext cx="4914900" cy="861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7025F-A5C7-B16C-C3C0-E3990A81DAB7}"/>
              </a:ext>
            </a:extLst>
          </p:cNvPr>
          <p:cNvSpPr txBox="1"/>
          <p:nvPr/>
        </p:nvSpPr>
        <p:spPr>
          <a:xfrm>
            <a:off x="670127" y="5357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Chadha, Aman and Jain, </a:t>
            </a:r>
            <a:r>
              <a:rPr lang="en-GB" sz="1000" dirty="0" err="1">
                <a:latin typeface="Gill Sans MT" panose="020B0502020104020203" pitchFamily="34" charset="77"/>
              </a:rPr>
              <a:t>Vinija</a:t>
            </a:r>
            <a:r>
              <a:rPr lang="en-GB" sz="1000" dirty="0">
                <a:latin typeface="Gill Sans MT" panose="020B0502020104020203" pitchFamily="34" charset="77"/>
              </a:rPr>
              <a:t>, Diffusion Models, Distilled AI, 2020, https://</a:t>
            </a:r>
            <a:r>
              <a:rPr lang="en-GB" sz="1000" dirty="0" err="1">
                <a:latin typeface="Gill Sans MT" panose="020B0502020104020203" pitchFamily="34" charset="77"/>
              </a:rPr>
              <a:t>aman.ai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3647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609D-256E-7FB8-A736-1A0F8D3B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D5AB4-9B81-BFA8-B904-BA97CCADD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We assume that the images consist of integers in 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0,1,…,255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 (as standard RGB images) which have been scaled linearly to 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. </a:t>
                </a:r>
              </a:p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We then break down the real line into small “buckets”, where, for a given scaled pixel value x, the bucket for that range is 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−1/255,</m:t>
                    </m:r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+1/255]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. </a:t>
                </a:r>
              </a:p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The probability of a pixel value 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, given the univariate Gaussian distribution of the corresponding pixel in 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, is the area under that univariate Gaussian distribution within the bucket centred at 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D5AB4-9B81-BFA8-B904-BA97CCADD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5DC38-84B0-B799-3F13-0BBDEBC5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DD3A3-6C94-A2A4-44C0-BA058688481A}"/>
              </a:ext>
            </a:extLst>
          </p:cNvPr>
          <p:cNvSpPr txBox="1"/>
          <p:nvPr/>
        </p:nvSpPr>
        <p:spPr>
          <a:xfrm>
            <a:off x="670127" y="5357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Chadha, Aman and Jain, </a:t>
            </a:r>
            <a:r>
              <a:rPr lang="en-GB" sz="1000" dirty="0" err="1">
                <a:latin typeface="Gill Sans MT" panose="020B0502020104020203" pitchFamily="34" charset="77"/>
              </a:rPr>
              <a:t>Vinija</a:t>
            </a:r>
            <a:r>
              <a:rPr lang="en-GB" sz="1000" dirty="0">
                <a:latin typeface="Gill Sans MT" panose="020B0502020104020203" pitchFamily="34" charset="77"/>
              </a:rPr>
              <a:t>, Diffusion Models, Distilled AI, 2020, https://</a:t>
            </a:r>
            <a:r>
              <a:rPr lang="en-GB" sz="1000" dirty="0" err="1">
                <a:latin typeface="Gill Sans MT" panose="020B0502020104020203" pitchFamily="34" charset="77"/>
              </a:rPr>
              <a:t>aman.ai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4011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FB3-9A56-E881-1483-F3985AA5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2DD8-FA24-E0BE-8CF8-18822C67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 </a:t>
            </a:r>
            <a:r>
              <a:rPr lang="en-GB" i="1" dirty="0"/>
              <a:t>et al.</a:t>
            </a:r>
            <a:r>
              <a:rPr lang="en-GB" dirty="0"/>
              <a:t> found that predicating the noise at each given time step provides better performance.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8F219-B6C2-EA0F-A541-A59F7308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1ACD45B-E557-3F0A-0C1F-C9871487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7460"/>
            <a:ext cx="6732240" cy="166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41EC4-C44A-18F1-D496-4CAF4DB56C1A}"/>
              </a:ext>
            </a:extLst>
          </p:cNvPr>
          <p:cNvSpPr txBox="1"/>
          <p:nvPr/>
        </p:nvSpPr>
        <p:spPr>
          <a:xfrm>
            <a:off x="858416" y="5134823"/>
            <a:ext cx="6400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Jonathan Ho et al., Denoising Diffusion Probabilistic </a:t>
            </a:r>
            <a:r>
              <a:rPr lang="en-GB" sz="1000" dirty="0" err="1">
                <a:latin typeface="Gill Sans MT" panose="020B0502020104020203" pitchFamily="34" charset="77"/>
              </a:rPr>
              <a:t>Models,https</a:t>
            </a:r>
            <a:r>
              <a:rPr lang="en-GB" sz="1000" dirty="0">
                <a:latin typeface="Gill Sans MT" panose="020B0502020104020203" pitchFamily="34" charset="77"/>
              </a:rPr>
              <a:t>://</a:t>
            </a:r>
            <a:r>
              <a:rPr lang="en-GB" sz="1000" dirty="0" err="1">
                <a:latin typeface="Gill Sans MT" panose="020B0502020104020203" pitchFamily="34" charset="77"/>
              </a:rPr>
              <a:t>arxiv.org</a:t>
            </a:r>
            <a:r>
              <a:rPr lang="en-GB" sz="1000" dirty="0">
                <a:latin typeface="Gill Sans MT" panose="020B0502020104020203" pitchFamily="34" charset="77"/>
              </a:rPr>
              <a:t>/abs/2006.11239</a:t>
            </a:r>
          </a:p>
        </p:txBody>
      </p:sp>
    </p:spTree>
    <p:extLst>
      <p:ext uri="{BB962C8B-B14F-4D97-AF65-F5344CB8AC3E}">
        <p14:creationId xmlns:p14="http://schemas.microsoft.com/office/powerpoint/2010/main" val="2029505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C2C6-3F37-72D5-0ECA-F051738E4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It turns out you may not even need any of these</a:t>
            </a:r>
          </a:p>
        </p:txBody>
      </p:sp>
    </p:spTree>
    <p:extLst>
      <p:ext uri="{BB962C8B-B14F-4D97-AF65-F5344CB8AC3E}">
        <p14:creationId xmlns:p14="http://schemas.microsoft.com/office/powerpoint/2010/main" val="3962948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9C9A-C8B1-DE2B-A0A6-4FA4F559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Masked Generative Transformers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84B52-BA4D-C34C-E014-4215ACCE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A685D-C36B-4A11-0BC4-D986A99948A7}"/>
              </a:ext>
            </a:extLst>
          </p:cNvPr>
          <p:cNvSpPr txBox="1"/>
          <p:nvPr/>
        </p:nvSpPr>
        <p:spPr>
          <a:xfrm>
            <a:off x="510074" y="5089748"/>
            <a:ext cx="59584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>
                <a:latin typeface="Gill Sans MT" panose="020B0502020104020203" pitchFamily="34" charset="77"/>
              </a:rPr>
              <a:t>Huiwen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  <a:r>
              <a:rPr lang="en-GB" sz="1000" dirty="0" err="1">
                <a:latin typeface="Gill Sans MT" panose="020B0502020104020203" pitchFamily="34" charset="77"/>
              </a:rPr>
              <a:t>Chng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Muse: Text-To-Image Generation via Masked Generative Transformers, Google Research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6602A0B-C6F4-1737-77F5-A2328E620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68479"/>
            <a:ext cx="7772400" cy="4021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0C89C5-03AD-5674-D352-1B69A155CC43}"/>
              </a:ext>
            </a:extLst>
          </p:cNvPr>
          <p:cNvSpPr txBox="1"/>
          <p:nvPr/>
        </p:nvSpPr>
        <p:spPr>
          <a:xfrm>
            <a:off x="510074" y="532344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https://muse-</a:t>
            </a:r>
            <a:r>
              <a:rPr lang="en-GB" sz="1000" dirty="0" err="1">
                <a:latin typeface="Gill Sans MT" panose="020B0502020104020203" pitchFamily="34" charset="77"/>
              </a:rPr>
              <a:t>model.github.io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71798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D3C4-8841-3ACE-23AD-FE8C0B91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CBC47-0C2A-EB7F-2F8B-066EC15D2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main content are adapted from: Chapter 18, Understanding Deep Learning, Simon J.D. Prince, to be published by MIT Press.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D5AF7-8403-E847-206C-42E194BB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9843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come and see me (9</a:t>
            </a:r>
            <a:r>
              <a:rPr lang="en-US" baseline="30000" dirty="0"/>
              <a:t>th</a:t>
            </a:r>
            <a:r>
              <a:rPr lang="en-US" dirty="0"/>
              <a:t> Floor, Sir Michael Uren Research Hub, White City Campus) or email (p.barnaghi@imperial.ac.uk).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963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425B-59B3-6D9F-D82F-2DBC22F5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encoder in diffusion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3D351-4A40-202F-B1EC-BE35B986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encoder is predetermined; it gradually blends the input with samples of white noise. </a:t>
                </a:r>
              </a:p>
              <a:p>
                <a:r>
                  <a:rPr lang="en-GB" dirty="0">
                    <a:effectLst/>
                  </a:rPr>
                  <a:t>With enough steps, the conditional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|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effectLst/>
                  </a:rPr>
                  <a:t>and marginal distribution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dirty="0">
                    <a:effectLst/>
                  </a:rPr>
                  <a:t>of the final latent variable both become the standard normal distribution.</a:t>
                </a:r>
              </a:p>
              <a:p>
                <a:r>
                  <a:rPr lang="en-GB" dirty="0">
                    <a:effectLst/>
                  </a:rPr>
                  <a:t>Since this process is pre-specified, all the learned parameters are in the decoder.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3D351-4A40-202F-B1EC-BE35B986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22117-8C38-CFBC-56D2-2E438DFE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1389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FDAE-AD8A-F2AF-F455-F3965A4AF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E9E60C-9647-05B6-67A0-40C534FA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57659A-8BE7-33D6-CFBD-3908CDD8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37053"/>
            <a:ext cx="7373962" cy="122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D3657FF-F69F-6F61-4AA8-08239243D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/>
          <a:stretch/>
        </p:blipFill>
        <p:spPr bwMode="auto">
          <a:xfrm>
            <a:off x="752948" y="3289548"/>
            <a:ext cx="7272808" cy="116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9AFED-97AA-80E9-7BFF-00AEEE3B99DB}"/>
              </a:ext>
            </a:extLst>
          </p:cNvPr>
          <p:cNvSpPr txBox="1"/>
          <p:nvPr/>
        </p:nvSpPr>
        <p:spPr>
          <a:xfrm>
            <a:off x="683568" y="519501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Ho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,. </a:t>
            </a:r>
            <a:r>
              <a:rPr lang="en-GB" sz="1000" dirty="0">
                <a:latin typeface="Gill Sans MT" panose="020B0502020104020203" pitchFamily="34" charset="77"/>
                <a:hlinkClick r:id="rId4"/>
              </a:rPr>
              <a:t>https://arxiv.org/pdf/2006.11239.pdf</a:t>
            </a:r>
            <a:r>
              <a:rPr lang="en-GB" sz="1000" dirty="0">
                <a:latin typeface="Gill Sans MT" panose="020B0502020104020203" pitchFamily="34" charset="77"/>
              </a:rPr>
              <a:t> via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57A69-CAC4-5861-09B2-FC80B21D3F4C}"/>
              </a:ext>
            </a:extLst>
          </p:cNvPr>
          <p:cNvSpPr txBox="1"/>
          <p:nvPr/>
        </p:nvSpPr>
        <p:spPr>
          <a:xfrm>
            <a:off x="670127" y="5357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Chadha, Aman and Jain, </a:t>
            </a:r>
            <a:r>
              <a:rPr lang="en-GB" sz="1000" dirty="0" err="1">
                <a:latin typeface="Gill Sans MT" panose="020B0502020104020203" pitchFamily="34" charset="77"/>
              </a:rPr>
              <a:t>Vinija</a:t>
            </a:r>
            <a:r>
              <a:rPr lang="en-GB" sz="1000" dirty="0">
                <a:latin typeface="Gill Sans MT" panose="020B0502020104020203" pitchFamily="34" charset="77"/>
              </a:rPr>
              <a:t>, Diffusion Models, Distilled AI, 2020, https://</a:t>
            </a:r>
            <a:r>
              <a:rPr lang="en-GB" sz="1000" dirty="0" err="1">
                <a:latin typeface="Gill Sans MT" panose="020B0502020104020203" pitchFamily="34" charset="77"/>
              </a:rPr>
              <a:t>aman.ai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509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3AB9-B821-0890-3842-37E70CEB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End-to-end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BEE42-9D08-ECE4-19EA-3B2A58A0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75E822-84AA-01F7-0DBC-B353916E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49444"/>
            <a:ext cx="4621280" cy="45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FE93F-3B62-AC0A-AE12-9EE18784B665}"/>
              </a:ext>
            </a:extLst>
          </p:cNvPr>
          <p:cNvSpPr txBox="1"/>
          <p:nvPr/>
        </p:nvSpPr>
        <p:spPr>
          <a:xfrm>
            <a:off x="683568" y="547811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>
                <a:latin typeface="Gill Sans MT" panose="020B0502020104020203" pitchFamily="34" charset="77"/>
              </a:rPr>
              <a:t>Saharia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https://</a:t>
            </a:r>
            <a:r>
              <a:rPr lang="en-GB" sz="1000" dirty="0" err="1">
                <a:latin typeface="Gill Sans MT" panose="020B0502020104020203" pitchFamily="34" charset="77"/>
              </a:rPr>
              <a:t>imagen.research.google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483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389A-D017-12AC-A59B-27992201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8526D-8452-795C-C22E-2458BAAE8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Both the forward and reverse process (both indexed with t) continue for a duration of finite time steps T (Ho </a:t>
            </a:r>
            <a:r>
              <a:rPr lang="en-GB" b="0" i="1" u="none" strike="noStrike" dirty="0">
                <a:solidFill>
                  <a:srgbClr val="000000"/>
                </a:solidFill>
                <a:effectLst/>
              </a:rPr>
              <a:t>et al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use T =1000).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One will start off with t=0 and sample a real image x</a:t>
            </a:r>
            <a:r>
              <a:rPr lang="en-GB" b="0" i="0" u="none" strike="noStrike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from the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Then continue with the forward process and sample some noise from a Gaussian distribution at each time step t.</a:t>
            </a:r>
            <a:endParaRPr lang="en-GB" dirty="0">
              <a:solidFill>
                <a:srgbClr val="000000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This will be added to the image of the previous time step.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Given a sufficiently large T and a continuous process of adding noise at each time step, you will end up with t=T.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AE31C-9DEA-E883-E635-C2B7C2AF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75DE-0FFB-1DE8-1B0B-9C3AF739946D}"/>
              </a:ext>
            </a:extLst>
          </p:cNvPr>
          <p:cNvSpPr txBox="1"/>
          <p:nvPr/>
        </p:nvSpPr>
        <p:spPr>
          <a:xfrm>
            <a:off x="670127" y="5357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Chadha, Aman and Jain, </a:t>
            </a:r>
            <a:r>
              <a:rPr lang="en-GB" sz="1000" dirty="0" err="1">
                <a:latin typeface="Gill Sans MT" panose="020B0502020104020203" pitchFamily="34" charset="77"/>
              </a:rPr>
              <a:t>Vinija</a:t>
            </a:r>
            <a:r>
              <a:rPr lang="en-GB" sz="1000" dirty="0">
                <a:latin typeface="Gill Sans MT" panose="020B0502020104020203" pitchFamily="34" charset="77"/>
              </a:rPr>
              <a:t>, Diffusion Models, Distilled AI, 2020, https://</a:t>
            </a:r>
            <a:r>
              <a:rPr lang="en-GB" sz="1000" dirty="0" err="1">
                <a:latin typeface="Gill Sans MT" panose="020B0502020104020203" pitchFamily="34" charset="77"/>
              </a:rPr>
              <a:t>aman.ai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064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457A-BEE6-67DA-527F-D7C7CC31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decoder in diffusion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DD749E-C3DA-285B-BF92-965E05313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In the decoder, a series of networks are trained to map backwards between each adjacent pair of latent variables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baseline="-25000" dirty="0" smtClean="0"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r>
                  <a:rPr lang="en-GB" dirty="0">
                    <a:effectLst/>
                  </a:rPr>
                  <a:t>The loss function encourages each network to invert the corresponding decoder step. </a:t>
                </a:r>
              </a:p>
              <a:p>
                <a:r>
                  <a:rPr lang="en-GB" dirty="0">
                    <a:effectLst/>
                  </a:rPr>
                  <a:t>The result is that noise is gradually removed from the representation until a realistic looking data example remains. </a:t>
                </a:r>
              </a:p>
              <a:p>
                <a:r>
                  <a:rPr lang="en-GB" dirty="0">
                    <a:effectLst/>
                  </a:rPr>
                  <a:t>To generate a new data example x, we draw a sample from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err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baseline="-25000" dirty="0" err="1" smtClean="0"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GB" dirty="0">
                    <a:effectLst/>
                  </a:rPr>
                  <a:t>and pass it through the decoder.</a:t>
                </a:r>
              </a:p>
              <a:p>
                <a:endParaRPr lang="en-GB" dirty="0"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DD749E-C3DA-285B-BF92-965E05313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6F15D-176A-295E-09D7-D14C9656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30559978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48240</TotalTime>
  <Words>2394</Words>
  <Application>Microsoft Macintosh PowerPoint</Application>
  <PresentationFormat>On-screen Show (16:10)</PresentationFormat>
  <Paragraphs>234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  <vt:variant>
        <vt:lpstr>Custom Shows</vt:lpstr>
      </vt:variant>
      <vt:variant>
        <vt:i4>1</vt:i4>
      </vt:variant>
    </vt:vector>
  </HeadingPairs>
  <TitlesOfParts>
    <vt:vector size="54" baseType="lpstr">
      <vt:lpstr>Arial</vt:lpstr>
      <vt:lpstr>Calibri</vt:lpstr>
      <vt:lpstr>Cambria Math</vt:lpstr>
      <vt:lpstr>Gill Sans MT</vt:lpstr>
      <vt:lpstr>Helvetica</vt:lpstr>
      <vt:lpstr>Verdana</vt:lpstr>
      <vt:lpstr>CCSR</vt:lpstr>
      <vt:lpstr>PowerPoint Presentation</vt:lpstr>
      <vt:lpstr>Diffusion models</vt:lpstr>
      <vt:lpstr>Generative models</vt:lpstr>
      <vt:lpstr>Diffusion models</vt:lpstr>
      <vt:lpstr>The encoder in diffusion models</vt:lpstr>
      <vt:lpstr>Diffusion models</vt:lpstr>
      <vt:lpstr>End-to-end models</vt:lpstr>
      <vt:lpstr>The process</vt:lpstr>
      <vt:lpstr>The decoder in diffusion models</vt:lpstr>
      <vt:lpstr>Diffusion models</vt:lpstr>
      <vt:lpstr>Diffusion forward process</vt:lpstr>
      <vt:lpstr>Forward process</vt:lpstr>
      <vt:lpstr>Forward process</vt:lpstr>
      <vt:lpstr>Diffusion kernel</vt:lpstr>
      <vt:lpstr>Marginal distributions</vt:lpstr>
      <vt:lpstr>Diffusion kernel q(zt|x)</vt:lpstr>
      <vt:lpstr>Determining intermediate z</vt:lpstr>
      <vt:lpstr>Diffusion kernel q(zt|x)</vt:lpstr>
      <vt:lpstr>Marginal distributions q(zt)</vt:lpstr>
      <vt:lpstr>Conditional distribution q(zt-1|zt)</vt:lpstr>
      <vt:lpstr>Conditional diffusion distribution q(zt-1│zt,x)</vt:lpstr>
      <vt:lpstr>Conditional diffusion distribution q(zt-1│zt,x)</vt:lpstr>
      <vt:lpstr>Conditional diffusion distribution q(zt-1│zt,x)</vt:lpstr>
      <vt:lpstr>Decoder (reverse process)</vt:lpstr>
      <vt:lpstr>Decoder (reverse process)</vt:lpstr>
      <vt:lpstr>Training*</vt:lpstr>
      <vt:lpstr>Evidence lower bound (ELBO)*</vt:lpstr>
      <vt:lpstr>Simplifying the ELBO*</vt:lpstr>
      <vt:lpstr>Simplifying the ELBO**</vt:lpstr>
      <vt:lpstr>The ELBO**</vt:lpstr>
      <vt:lpstr>Diffusion Loss</vt:lpstr>
      <vt:lpstr>Re-parameterisation</vt:lpstr>
      <vt:lpstr>The Loss function***</vt:lpstr>
      <vt:lpstr>Diffusion algorithm</vt:lpstr>
      <vt:lpstr>Sampling</vt:lpstr>
      <vt:lpstr>Network architecture</vt:lpstr>
      <vt:lpstr>U-Net</vt:lpstr>
      <vt:lpstr>Reverse process</vt:lpstr>
      <vt:lpstr>The reverse process</vt:lpstr>
      <vt:lpstr>Noise prediction</vt:lpstr>
      <vt:lpstr>Noise prediction</vt:lpstr>
      <vt:lpstr>Predicting noise</vt:lpstr>
      <vt:lpstr>It turns out you may not even need any of these</vt:lpstr>
      <vt:lpstr>Masked Generative Transformers</vt:lpstr>
      <vt:lpstr>Acknowledgements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296</cp:revision>
  <cp:lastPrinted>2018-10-01T18:07:26Z</cp:lastPrinted>
  <dcterms:created xsi:type="dcterms:W3CDTF">2015-10-05T13:27:19Z</dcterms:created>
  <dcterms:modified xsi:type="dcterms:W3CDTF">2023-05-05T10:07:57Z</dcterms:modified>
  <cp:category/>
</cp:coreProperties>
</file>